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6" r:id="rId2"/>
    <p:sldId id="264" r:id="rId3"/>
    <p:sldId id="265" r:id="rId4"/>
    <p:sldId id="266" r:id="rId5"/>
    <p:sldId id="263" r:id="rId6"/>
  </p:sldIdLst>
  <p:sldSz cx="7559675" cy="97202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1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a Ceconi" initials="FC" lastIdx="1" clrIdx="0">
    <p:extLst>
      <p:ext uri="{19B8F6BF-5375-455C-9EA6-DF929625EA0E}">
        <p15:presenceInfo xmlns:p15="http://schemas.microsoft.com/office/powerpoint/2012/main" userId="S-1-5-21-2248170034-571760745-2798478273-13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F00"/>
    <a:srgbClr val="261E6F"/>
    <a:srgbClr val="F7A000"/>
    <a:srgbClr val="F79E00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88486" autoAdjust="0"/>
  </p:normalViewPr>
  <p:slideViewPr>
    <p:cSldViewPr snapToGrid="0">
      <p:cViewPr>
        <p:scale>
          <a:sx n="80" d="100"/>
          <a:sy n="80" d="100"/>
        </p:scale>
        <p:origin x="1800" y="60"/>
      </p:cViewPr>
      <p:guideLst>
        <p:guide orient="horz" pos="3061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9F94D2A-7663-4629-87CC-A19D4F170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A44C67B-A5D0-479E-9464-BAA21DED09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30BEA-4235-48D2-A97D-45CC875D644A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43A13B5-CAFF-4EB0-9C36-E06E333DB7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850527F-8BB8-465F-B46D-B64FC64E34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3B7D3-16B9-4B52-BABF-B403697D95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5406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9CC6A-A02D-47D5-B187-BA2513D9750E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097088" y="1241425"/>
            <a:ext cx="26035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D1AC9-D1FB-4481-A740-75A07DFD7A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9121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125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960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676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590794"/>
            <a:ext cx="6425724" cy="338409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105389"/>
            <a:ext cx="5669756" cy="2346813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9E6F-264A-458C-B883-2A4F1121E384}" type="datetime1">
              <a:rPr lang="it-IT" smtClean="0"/>
              <a:t>07/09/2021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Organizzativa MICOM SRL – ViaB.Verro12 – 20141Milano Tel.0289518895 – Cell.3662173445 - Fax.0289518954b  Email: segreteriacedh@micom.itwww.micom.it  CEDH–60,Boulevard Diderot - CS90407 – 75589 Paris Cedex 12 - Tél: 01.40.211860 - Fax:01.40.211866 www.cedh.org  Contact: cedh@cedh.org – twitter: @CEDH_Homeo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30FD-FC26-4FCD-A45D-4BE9740C82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0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CE1D-4FEB-4FF1-A312-666B69AB672A}" type="datetime1">
              <a:rPr lang="it-IT" smtClean="0"/>
              <a:t>07/09/2021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Organizzativa MICOM SRL – ViaB.Verro12 – 20141Milano Tel.0289518895 – Cell.3662173445 - Fax.0289518954b  Email: segreteriacedh@micom.itwww.micom.it  CEDH–60,Boulevard Diderot - CS90407 – 75589 Paris Cedex 12 - Tél: 01.40.211860 - Fax:01.40.211866 www.cedh.org  Contact: cedh@cedh.org – twitter: @CEDH_Homeo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30FD-FC26-4FCD-A45D-4BE9740C82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53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17514"/>
            <a:ext cx="1630055" cy="823747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17514"/>
            <a:ext cx="4795669" cy="823747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B27-64E0-4F73-B52D-729658E72AF0}" type="datetime1">
              <a:rPr lang="it-IT" smtClean="0"/>
              <a:t>07/09/2021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Organizzativa MICOM SRL – ViaB.Verro12 – 20141Milano Tel.0289518895 – Cell.3662173445 - Fax.0289518954b  Email: segreteriacedh@micom.itwww.micom.it  CEDH–60,Boulevard Diderot - CS90407 – 75589 Paris Cedex 12 - Tél: 01.40.211860 - Fax:01.40.211866 www.cedh.org  Contact: cedh@cedh.org – twitter: @CEDH_Homeo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30FD-FC26-4FCD-A45D-4BE9740C82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06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691A-CB91-44B7-A7B1-59F10F43C50E}" type="datetime1">
              <a:rPr lang="it-IT" smtClean="0"/>
              <a:t>07/09/2021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Organizzativa MICOM SRL – ViaB.Verro12 – 20141Milano Tel.0289518895 – Cell.3662173445 - Fax.0289518954b  Email: segreteriacedh@micom.itwww.micom.it  CEDH–60,Boulevard Diderot - CS90407 – 75589 Paris Cedex 12 - Tél: 01.40.211860 - Fax:01.40.211866 www.cedh.org  Contact: cedh@cedh.org – twitter: @CEDH_Homeo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30FD-FC26-4FCD-A45D-4BE9740C82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15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423318"/>
            <a:ext cx="6520220" cy="40433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504929"/>
            <a:ext cx="6520220" cy="212630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987F-548A-4680-A24F-91A7FB40F74B}" type="datetime1">
              <a:rPr lang="it-IT" smtClean="0"/>
              <a:t>07/09/2021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Organizzativa MICOM SRL – ViaB.Verro12 – 20141Milano Tel.0289518895 – Cell.3662173445 - Fax.0289518954b  Email: segreteriacedh@micom.itwww.micom.it  CEDH–60,Boulevard Diderot - CS90407 – 75589 Paris Cedex 12 - Tél: 01.40.211860 - Fax:01.40.211866 www.cedh.org  Contact: cedh@cedh.org – twitter: @CEDH_Homeo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30FD-FC26-4FCD-A45D-4BE9740C82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70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587570"/>
            <a:ext cx="3212862" cy="616741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587570"/>
            <a:ext cx="3212862" cy="616741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A5A3-1FF0-4118-A7E9-FFAD18CC67BF}" type="datetime1">
              <a:rPr lang="it-IT" smtClean="0"/>
              <a:t>07/09/2021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Organizzativa MICOM SRL – ViaB.Verro12 – 20141Milano Tel.0289518895 – Cell.3662173445 - Fax.0289518954b  Email: segreteriacedh@micom.itwww.micom.it  CEDH–60,Boulevard Diderot - CS90407 – 75589 Paris Cedex 12 - Tél: 01.40.211860 - Fax:01.40.211866 www.cedh.org  Contact: cedh@cedh.org – twitter: @CEDH_Homeo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30FD-FC26-4FCD-A45D-4BE9740C82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3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17516"/>
            <a:ext cx="6520220" cy="18788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382815"/>
            <a:ext cx="3198096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550596"/>
            <a:ext cx="3198096" cy="522239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382815"/>
            <a:ext cx="3213847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550596"/>
            <a:ext cx="3213847" cy="522239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E591-1177-4D81-89C8-4BC668AFE896}" type="datetime1">
              <a:rPr lang="it-IT" smtClean="0"/>
              <a:t>07/09/2021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Organizzativa MICOM SRL – ViaB.Verro12 – 20141Milano Tel.0289518895 – Cell.3662173445 - Fax.0289518954b  Email: segreteriacedh@micom.itwww.micom.it  CEDH–60,Boulevard Diderot - CS90407 – 75589 Paris Cedex 12 - Tél: 01.40.211860 - Fax:01.40.211866 www.cedh.org  Contact: cedh@cedh.org – twitter: @CEDH_Homeo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30FD-FC26-4FCD-A45D-4BE9740C82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64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C6C0-63DA-45A1-8F95-97D89112AFF7}" type="datetime1">
              <a:rPr lang="it-IT" smtClean="0"/>
              <a:t>07/09/2021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Organizzativa MICOM SRL – ViaB.Verro12 – 20141Milano Tel.0289518895 – Cell.3662173445 - Fax.0289518954b  Email: segreteriacedh@micom.itwww.micom.it  CEDH–60,Boulevard Diderot - CS90407 – 75589 Paris Cedex 12 - Tél: 01.40.211860 - Fax:01.40.211866 www.cedh.org  Contact: cedh@cedh.org – twitter: @CEDH_Homeo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30FD-FC26-4FCD-A45D-4BE9740C82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93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FDDF-A7DE-4CF0-AC0E-282BE2715950}" type="datetime1">
              <a:rPr lang="it-IT" smtClean="0"/>
              <a:t>07/09/2021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Organizzativa MICOM SRL – ViaB.Verro12 – 20141Milano Tel.0289518895 – Cell.3662173445 - Fax.0289518954b  Email: segreteriacedh@micom.itwww.micom.it  CEDH–60,Boulevard Diderot - CS90407 – 75589 Paris Cedex 12 - Tél: 01.40.211860 - Fax:01.40.211866 www.cedh.org  Contact: cedh@cedh.org – twitter: @CEDH_Homeo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30FD-FC26-4FCD-A45D-4BE9740C82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69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399540"/>
            <a:ext cx="3827085" cy="690768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3E16-38B2-40DB-A9EB-B6362DA090BE}" type="datetime1">
              <a:rPr lang="it-IT" smtClean="0"/>
              <a:t>07/09/2021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Organizzativa MICOM SRL – ViaB.Verro12 – 20141Milano Tel.0289518895 – Cell.3662173445 - Fax.0289518954b  Email: segreteriacedh@micom.itwww.micom.it  CEDH–60,Boulevard Diderot - CS90407 – 75589 Paris Cedex 12 - Tél: 01.40.211860 - Fax:01.40.211866 www.cedh.org  Contact: cedh@cedh.org – twitter: @CEDH_Homeo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30FD-FC26-4FCD-A45D-4BE9740C82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33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399540"/>
            <a:ext cx="3827085" cy="690768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735D-071E-4B64-B35A-9BC41AD19655}" type="datetime1">
              <a:rPr lang="it-IT" smtClean="0"/>
              <a:t>07/09/2021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Organizzativa MICOM SRL – ViaB.Verro12 – 20141Milano Tel.0289518895 – Cell.3662173445 - Fax.0289518954b  Email: segreteriacedh@micom.itwww.micom.it  CEDH–60,Boulevard Diderot - CS90407 – 75589 Paris Cedex 12 - Tél: 01.40.211860 - Fax:01.40.211866 www.cedh.org  Contact: cedh@cedh.org – twitter: @CEDH_Homeo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730FD-FC26-4FCD-A45D-4BE9740C82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22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17516"/>
            <a:ext cx="6520220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587570"/>
            <a:ext cx="6520220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A5B5-9AE9-4867-8EDC-5E291DD4CE37}" type="datetime1">
              <a:rPr lang="it-IT" smtClean="0"/>
              <a:t>07/09/2021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009246"/>
            <a:ext cx="255139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Segreteria Organizzativa MICOM SRL – ViaB.Verro12 – 20141Milano Tel.0289518895 – Cell.3662173445 - Fax.0289518954b  Email: segreteriacedh@micom.itwww.micom.it  CEDH–60,Boulevard Diderot - CS90407 – 75589 Paris Cedex 12 - Tél: 01.40.211860 - Fax:01.40.211866 www.cedh.org  Contact: cedh@cedh.org – twitter: @CEDH_Homeo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730FD-FC26-4FCD-A45D-4BE9740C82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50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om.it/" TargetMode="External"/><Relationship Id="rId2" Type="http://schemas.openxmlformats.org/officeDocument/2006/relationships/hyperlink" Target="mailto:segreteriacedh@micom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CFDBCE1-AAF6-4EED-8746-F9650ECE5859}"/>
              </a:ext>
            </a:extLst>
          </p:cNvPr>
          <p:cNvSpPr/>
          <p:nvPr/>
        </p:nvSpPr>
        <p:spPr>
          <a:xfrm>
            <a:off x="338469" y="2847107"/>
            <a:ext cx="6868447" cy="2230831"/>
          </a:xfrm>
          <a:prstGeom prst="roundRect">
            <a:avLst>
              <a:gd name="adj" fmla="val 131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71CF716-D14C-4B9F-A263-3EAD45D768BE}"/>
              </a:ext>
            </a:extLst>
          </p:cNvPr>
          <p:cNvSpPr/>
          <p:nvPr/>
        </p:nvSpPr>
        <p:spPr>
          <a:xfrm>
            <a:off x="451534" y="5618012"/>
            <a:ext cx="4498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61E6F"/>
                </a:solidFill>
                <a:latin typeface="Calibri" panose="020F0502020204030204" pitchFamily="34" charset="0"/>
              </a:rPr>
              <a:t>RESPONSABILE SCIENTIFICO: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it-IT" sz="1200" dirty="0" err="1">
                <a:solidFill>
                  <a:srgbClr val="261E6F"/>
                </a:solidFill>
              </a:rPr>
              <a:t>Yvès</a:t>
            </a:r>
            <a:r>
              <a:rPr lang="it-IT" sz="1200" dirty="0">
                <a:solidFill>
                  <a:srgbClr val="261E6F"/>
                </a:solidFill>
              </a:rPr>
              <a:t> LEVEQUE</a:t>
            </a:r>
          </a:p>
          <a:p>
            <a:endParaRPr lang="it-IT" sz="1200" dirty="0">
              <a:solidFill>
                <a:srgbClr val="261E6F"/>
              </a:solidFill>
              <a:latin typeface="Calibri" panose="020F0502020204030204" pitchFamily="34" charset="0"/>
            </a:endParaRPr>
          </a:p>
          <a:p>
            <a:r>
              <a:rPr lang="it-IT" sz="1200" b="1" dirty="0">
                <a:solidFill>
                  <a:srgbClr val="261E6F"/>
                </a:solidFill>
              </a:rPr>
              <a:t>RELATORI: </a:t>
            </a:r>
            <a:r>
              <a:rPr lang="it-IT" sz="12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Josette NOUGUEZ</a:t>
            </a:r>
            <a:r>
              <a:rPr lang="it-IT" sz="1200" dirty="0">
                <a:solidFill>
                  <a:srgbClr val="261E6F"/>
                </a:solidFill>
                <a:latin typeface="Calibri" panose="020F0502020204030204" pitchFamily="34" charset="0"/>
              </a:rPr>
              <a:t>	</a:t>
            </a:r>
            <a:endParaRPr lang="it-IT" sz="1100" dirty="0">
              <a:solidFill>
                <a:srgbClr val="261E6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3C3402-CCEF-4589-9602-5EBF560E3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59675" cy="130759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A962915-1035-42CB-B45B-88ACE7D3D4B2}"/>
              </a:ext>
            </a:extLst>
          </p:cNvPr>
          <p:cNvSpPr/>
          <p:nvPr/>
        </p:nvSpPr>
        <p:spPr>
          <a:xfrm>
            <a:off x="334981" y="1521748"/>
            <a:ext cx="4498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F79E00"/>
                </a:solidFill>
                <a:latin typeface="Calibri" panose="020F0502020204030204" pitchFamily="34" charset="0"/>
              </a:rPr>
              <a:t>DATA </a:t>
            </a:r>
          </a:p>
          <a:p>
            <a:r>
              <a:rPr lang="it-IT" sz="1200" b="1" dirty="0">
                <a:solidFill>
                  <a:srgbClr val="261E6F"/>
                </a:solidFill>
              </a:rPr>
              <a:t>25 Settembre – 23 Ottobre – 20 Novembre</a:t>
            </a:r>
          </a:p>
          <a:p>
            <a:pPr fontAlgn="base"/>
            <a:r>
              <a:rPr lang="it-IT" sz="1200" dirty="0">
                <a:solidFill>
                  <a:srgbClr val="261E6F"/>
                </a:solidFill>
              </a:rPr>
              <a:t>Piattaforma webinar</a:t>
            </a:r>
          </a:p>
          <a:p>
            <a:pPr fontAlgn="base"/>
            <a:r>
              <a:rPr lang="it-IT" sz="12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https://micomfad.it/</a:t>
            </a:r>
            <a:endParaRPr lang="it-IT" sz="1200" dirty="0">
              <a:solidFill>
                <a:srgbClr val="261E6F"/>
              </a:solidFill>
            </a:endParaRPr>
          </a:p>
          <a:p>
            <a:pPr fontAlgn="base"/>
            <a:endParaRPr lang="it-IT" sz="1200" dirty="0">
              <a:solidFill>
                <a:srgbClr val="261E6F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0A563EE-211B-4A04-9DDB-24019EC047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7" b="-7389"/>
          <a:stretch/>
        </p:blipFill>
        <p:spPr>
          <a:xfrm>
            <a:off x="0" y="8707918"/>
            <a:ext cx="7559675" cy="26340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7311DBA8-D000-4DBC-9A13-347E8067B9DB}"/>
              </a:ext>
            </a:extLst>
          </p:cNvPr>
          <p:cNvSpPr/>
          <p:nvPr/>
        </p:nvSpPr>
        <p:spPr>
          <a:xfrm>
            <a:off x="1971675" y="349112"/>
            <a:ext cx="50445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2000" dirty="0">
                <a:ln w="0"/>
                <a:solidFill>
                  <a:srgbClr val="261E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Modulo</a:t>
            </a:r>
            <a:r>
              <a:rPr lang="it-IT" sz="2000" dirty="0">
                <a:solidFill>
                  <a:srgbClr val="261E6F"/>
                </a:solidFill>
              </a:rPr>
              <a:t> </a:t>
            </a:r>
            <a:r>
              <a:rPr lang="it-IT" sz="2000" dirty="0">
                <a:ln w="0"/>
                <a:solidFill>
                  <a:srgbClr val="261E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 terapia di omeopatia clinica:</a:t>
            </a:r>
          </a:p>
          <a:p>
            <a:pPr algn="r"/>
            <a:r>
              <a:rPr lang="it-IT" sz="2400" b="0" cap="none" spc="0" dirty="0">
                <a:ln w="0"/>
                <a:solidFill>
                  <a:srgbClr val="F7A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 PAZIENTE NELLA SUA GLOBALITA’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C357F81-FDE5-4975-A407-99FCD98572F3}"/>
              </a:ext>
            </a:extLst>
          </p:cNvPr>
          <p:cNvSpPr/>
          <p:nvPr/>
        </p:nvSpPr>
        <p:spPr>
          <a:xfrm>
            <a:off x="451534" y="3035544"/>
            <a:ext cx="6631111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61E6F"/>
                </a:solidFill>
                <a:latin typeface="Calibri" panose="020F0502020204030204" pitchFamily="34" charset="0"/>
              </a:rPr>
              <a:t>RAZIONALE: </a:t>
            </a:r>
          </a:p>
          <a:p>
            <a:endParaRPr lang="it-IT" sz="1200" b="1" dirty="0">
              <a:solidFill>
                <a:srgbClr val="261E6F"/>
              </a:solidFill>
              <a:latin typeface="Calibri" panose="020F0502020204030204" pitchFamily="34" charset="0"/>
            </a:endParaRPr>
          </a:p>
          <a:p>
            <a:pPr algn="just"/>
            <a:r>
              <a:rPr lang="it-IT" sz="1050" dirty="0">
                <a:solidFill>
                  <a:srgbClr val="261E6F"/>
                </a:solidFill>
              </a:rPr>
              <a:t>Grazie all’acquisizione di conoscenze approfondite e allo studio comparato dei medicinali omeopatici, i partecipanti saranno in grado di: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it-IT" sz="1050" dirty="0">
                <a:solidFill>
                  <a:srgbClr val="261E6F"/>
                </a:solidFill>
              </a:rPr>
              <a:t>Curare o stabilizzare le condizioni di salute generali dei pazienti, in considerazione delle rispettive tendenze morbose e comportamentali;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it-IT" sz="1050" dirty="0">
                <a:solidFill>
                  <a:srgbClr val="261E6F"/>
                </a:solidFill>
              </a:rPr>
              <a:t>Ridurre la frequenza delle recidive, diminuire l'intensità del quadro clinico;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it-IT" sz="1050" dirty="0">
                <a:solidFill>
                  <a:srgbClr val="261E6F"/>
                </a:solidFill>
              </a:rPr>
              <a:t>Prevenire la comparsa di patologie specifiche sulla base delle tendenze morbose.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it-IT" sz="1050" dirty="0">
              <a:solidFill>
                <a:srgbClr val="261E6F"/>
              </a:solidFill>
            </a:endParaRPr>
          </a:p>
          <a:p>
            <a:pPr algn="just"/>
            <a:r>
              <a:rPr lang="it-IT" sz="1050" dirty="0">
                <a:solidFill>
                  <a:srgbClr val="261E6F"/>
                </a:solidFill>
              </a:rPr>
              <a:t>Il modulo è incentrato su un approfondimento dei modelli reattivi cronici, dei tipi sensibili e dei medicinali indispensabili della Materia medica omeopatica.</a:t>
            </a:r>
          </a:p>
        </p:txBody>
      </p:sp>
    </p:spTree>
    <p:extLst>
      <p:ext uri="{BB962C8B-B14F-4D97-AF65-F5344CB8AC3E}">
        <p14:creationId xmlns:p14="http://schemas.microsoft.com/office/powerpoint/2010/main" val="147119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FC4D23A-E2E0-4FD3-9EFF-6AD1A9D8FBEE}"/>
              </a:ext>
            </a:extLst>
          </p:cNvPr>
          <p:cNvSpPr/>
          <p:nvPr/>
        </p:nvSpPr>
        <p:spPr>
          <a:xfrm>
            <a:off x="255181" y="1242980"/>
            <a:ext cx="70281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u="sng" dirty="0">
                <a:solidFill>
                  <a:srgbClr val="F7A000"/>
                </a:solidFill>
                <a:latin typeface="Calibri" panose="020F0502020204030204" pitchFamily="34" charset="0"/>
              </a:rPr>
              <a:t>Attività non ECM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0A8F5EB-C627-4CDC-973A-96DF46DE7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59675" cy="121681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439DC3-B43A-4964-A80A-9967CF72FB87}"/>
              </a:ext>
            </a:extLst>
          </p:cNvPr>
          <p:cNvSpPr txBox="1"/>
          <p:nvPr/>
        </p:nvSpPr>
        <p:spPr>
          <a:xfrm>
            <a:off x="265777" y="1625909"/>
            <a:ext cx="7028121" cy="5472000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pPr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08:45 – 09:00</a:t>
            </a: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Apertura collegamento e registrazione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09:00 – 11:00</a:t>
            </a: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Introduzione e obiettivi del corso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Josette </a:t>
            </a:r>
            <a:r>
              <a:rPr lang="it-IT" sz="1100" i="1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Nouguez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9625" algn="l"/>
              </a:tabLst>
            </a:pP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076325" lvl="0" indent="-180975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Le nostre regole del gioco</a:t>
            </a:r>
          </a:p>
          <a:p>
            <a:pPr marL="1076325" lvl="0" indent="-180975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Presentazione in video </a:t>
            </a:r>
          </a:p>
          <a:p>
            <a:pPr marL="1076325" lvl="0" indent="-180975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Tavola rotonda "Presentazione / motivazioni"	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11:00 – 13:15		</a:t>
            </a:r>
            <a:r>
              <a:rPr lang="it-IT" sz="1100" b="1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PRESA IN CARICO GLOBALE DEL PAZIENTE 		Prima parte</a:t>
            </a:r>
            <a:endParaRPr lang="it-IT" sz="1100" dirty="0">
              <a:solidFill>
                <a:srgbClr val="F79F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9625" algn="l"/>
              </a:tabLst>
            </a:pP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Josette </a:t>
            </a:r>
            <a:r>
              <a:rPr lang="it-IT" sz="1100" i="1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Nouguez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9625" algn="l"/>
              </a:tabLst>
            </a:pP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90600" lvl="0" indent="-180975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Schema per una presa in carico globale del paziente </a:t>
            </a:r>
          </a:p>
          <a:p>
            <a:pPr marL="990600" lvl="0" indent="-180975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Consultazione facile e veloce, illustrazione Luce</a:t>
            </a:r>
          </a:p>
          <a:p>
            <a:pPr marL="990600" lvl="0" indent="-180975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Casi clinici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12:00 – 12:15</a:t>
            </a: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Pausa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990600" lvl="0" indent="-180975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Farmaci per </a:t>
            </a:r>
            <a:r>
              <a:rPr lang="it-IT" sz="1100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per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il Modello Reattivo Cronico (MRC- tabella) </a:t>
            </a:r>
          </a:p>
          <a:p>
            <a:pPr marL="990600" lvl="0" indent="-180975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Materia medica di zolfo e </a:t>
            </a:r>
            <a:r>
              <a:rPr lang="it-IT" sz="1100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Natrum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muriaticum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990600" lvl="0" indent="-180975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 medicinali irrinunciabili </a:t>
            </a:r>
          </a:p>
          <a:p>
            <a:pPr marL="990600" lvl="0" indent="-180975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 punti chiave dei medicinali indispensabili  </a:t>
            </a:r>
          </a:p>
          <a:p>
            <a:pPr marL="1620520">
              <a:tabLst>
                <a:tab pos="809625" algn="l"/>
              </a:tabLst>
            </a:pP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13:15 – 14:15	</a:t>
            </a: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Pranzo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14:15 – 14:45		</a:t>
            </a:r>
            <a:r>
              <a:rPr lang="it-IT" sz="1100" b="1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PRESA IN CARICO GLOBALE DEL PAZIENTE 		Seconda parte</a:t>
            </a:r>
            <a:endParaRPr lang="it-IT" sz="1100" dirty="0">
              <a:solidFill>
                <a:srgbClr val="F79F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9625" algn="l"/>
              </a:tabLst>
            </a:pP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Josette </a:t>
            </a:r>
            <a:r>
              <a:rPr lang="it-IT" sz="1100" i="1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Nouguez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9625" algn="l"/>
              </a:tabLst>
            </a:pP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90600" lvl="0" indent="-180975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 punti chiave dei medicinali indispensabili  </a:t>
            </a:r>
          </a:p>
          <a:p>
            <a:pPr marL="990600" lvl="0" indent="-180975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Riepilogo + esempio Caso clinico Robin</a:t>
            </a:r>
          </a:p>
          <a:p>
            <a:pPr marL="990600" lvl="0" indent="-180975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Caso clinico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14:45 – 15:30		</a:t>
            </a:r>
            <a:r>
              <a:rPr lang="it-IT" sz="1100" b="1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ZOLFO</a:t>
            </a:r>
            <a:endParaRPr lang="it-IT" sz="1100" dirty="0">
              <a:solidFill>
                <a:srgbClr val="F79F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Josette </a:t>
            </a:r>
            <a:r>
              <a:rPr lang="it-IT" sz="1100" i="1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Nouguez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9625" algn="l"/>
              </a:tabLst>
            </a:pP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990600" lvl="0" indent="-180975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Materia Medica </a:t>
            </a:r>
            <a:r>
              <a:rPr lang="it-IT" sz="1100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Sulphur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15:30 – 15:45	</a:t>
            </a: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Pausa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15:45 – 17:00		</a:t>
            </a:r>
            <a:r>
              <a:rPr lang="it-IT" sz="1100" b="1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NATRUM MURIATICUM / PULSATILLA / 		SEPIA OFFICINALIS</a:t>
            </a:r>
            <a:endParaRPr lang="it-IT" sz="1100" dirty="0">
              <a:solidFill>
                <a:srgbClr val="F79F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9625" algn="l"/>
              </a:tabLst>
            </a:pPr>
            <a:r>
              <a:rPr lang="it-IT" sz="11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Josette </a:t>
            </a:r>
            <a:r>
              <a:rPr lang="it-IT" sz="1100" i="1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Nouguez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9625" algn="l"/>
              </a:tabLst>
            </a:pP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90600" lvl="0" indent="-180975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Materia medica 3 farmaci </a:t>
            </a:r>
          </a:p>
          <a:p>
            <a:pPr marL="1620520">
              <a:tabLst>
                <a:tab pos="809625" algn="l"/>
              </a:tabLst>
            </a:pP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17:00 – 17:30	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Conclusioni</a:t>
            </a:r>
          </a:p>
          <a:p>
            <a:pPr>
              <a:tabLst>
                <a:tab pos="809625" algn="l"/>
              </a:tabLst>
            </a:pPr>
            <a:r>
              <a:rPr lang="it-IT" sz="1100" i="1" dirty="0">
                <a:solidFill>
                  <a:srgbClr val="261E6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Josette </a:t>
            </a:r>
            <a:r>
              <a:rPr lang="it-IT" sz="1100" i="1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Nouguez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9625" algn="l"/>
              </a:tabLst>
            </a:pP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17:30 </a:t>
            </a:r>
            <a:r>
              <a:rPr lang="it-IT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Chiusura giornata</a:t>
            </a:r>
          </a:p>
          <a:p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0BC0294-06B9-4D0C-AFA2-FFCD32955AB8}"/>
              </a:ext>
            </a:extLst>
          </p:cNvPr>
          <p:cNvSpPr/>
          <p:nvPr/>
        </p:nvSpPr>
        <p:spPr>
          <a:xfrm>
            <a:off x="3076575" y="187187"/>
            <a:ext cx="38825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2400" dirty="0">
                <a:ln w="0"/>
                <a:solidFill>
                  <a:srgbClr val="F7A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PROGRAMMA 1° SESSIONE</a:t>
            </a:r>
          </a:p>
          <a:p>
            <a:pPr algn="r"/>
            <a:r>
              <a:rPr lang="it-IT" sz="2400" dirty="0">
                <a:ln w="0"/>
                <a:solidFill>
                  <a:srgbClr val="261E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Sabato 25 Settembre 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8369E68-F94A-4407-A1D8-D82C0C5589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5"/>
          <a:stretch/>
        </p:blipFill>
        <p:spPr>
          <a:xfrm rot="10800000">
            <a:off x="-1" y="7210682"/>
            <a:ext cx="7559675" cy="4812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99E8E3-D671-4655-A0A6-769F3C88EE5D}"/>
              </a:ext>
            </a:extLst>
          </p:cNvPr>
          <p:cNvSpPr txBox="1"/>
          <p:nvPr/>
        </p:nvSpPr>
        <p:spPr>
          <a:xfrm>
            <a:off x="255181" y="7336210"/>
            <a:ext cx="7028121" cy="2230871"/>
          </a:xfrm>
          <a:prstGeom prst="rect">
            <a:avLst/>
          </a:prstGeom>
          <a:gradFill flip="none" rotWithShape="1">
            <a:gsLst>
              <a:gs pos="0">
                <a:srgbClr val="F79F00">
                  <a:tint val="66000"/>
                  <a:satMod val="160000"/>
                </a:srgbClr>
              </a:gs>
              <a:gs pos="50000">
                <a:srgbClr val="F79F00">
                  <a:tint val="44500"/>
                  <a:satMod val="160000"/>
                </a:srgbClr>
              </a:gs>
              <a:gs pos="100000">
                <a:srgbClr val="F79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numCol="2" spcCol="180000" rtlCol="0" anchor="ctr" anchorCtr="0">
            <a:noAutofit/>
          </a:bodyPr>
          <a:lstStyle/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r>
              <a:rPr lang="it-IT" sz="1100" b="1" u="sng" dirty="0">
                <a:solidFill>
                  <a:srgbClr val="F79F00"/>
                </a:solidFill>
              </a:rPr>
              <a:t>LAVORO PERSONALE INTER-SESSIONE</a:t>
            </a: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q"/>
            </a:pPr>
            <a:endParaRPr lang="it-IT" sz="1000" b="1" dirty="0">
              <a:solidFill>
                <a:srgbClr val="261E6F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q"/>
            </a:pPr>
            <a:r>
              <a:rPr lang="it-IT" sz="1000" b="1" dirty="0">
                <a:solidFill>
                  <a:srgbClr val="261E6F"/>
                </a:solidFill>
              </a:rPr>
              <a:t>Preparare 7 schede medicinali: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 err="1">
                <a:solidFill>
                  <a:srgbClr val="261E6F"/>
                </a:solidFill>
              </a:rPr>
              <a:t>Lachesis</a:t>
            </a:r>
            <a:r>
              <a:rPr lang="it-IT" sz="1000" dirty="0">
                <a:solidFill>
                  <a:srgbClr val="261E6F"/>
                </a:solidFill>
              </a:rPr>
              <a:t> </a:t>
            </a:r>
            <a:r>
              <a:rPr lang="it-IT" sz="1000" dirty="0" err="1">
                <a:solidFill>
                  <a:srgbClr val="261E6F"/>
                </a:solidFill>
              </a:rPr>
              <a:t>mutus</a:t>
            </a:r>
            <a:r>
              <a:rPr lang="it-IT" sz="1000" dirty="0">
                <a:solidFill>
                  <a:srgbClr val="261E6F"/>
                </a:solidFill>
              </a:rPr>
              <a:t> 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>
                <a:solidFill>
                  <a:srgbClr val="261E6F"/>
                </a:solidFill>
              </a:rPr>
              <a:t>Silicea 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 err="1">
                <a:solidFill>
                  <a:srgbClr val="261E6F"/>
                </a:solidFill>
              </a:rPr>
              <a:t>Mercurius</a:t>
            </a:r>
            <a:r>
              <a:rPr lang="it-IT" sz="1000" dirty="0">
                <a:solidFill>
                  <a:srgbClr val="261E6F"/>
                </a:solidFill>
              </a:rPr>
              <a:t> </a:t>
            </a:r>
            <a:r>
              <a:rPr lang="it-IT" sz="1000" dirty="0" err="1">
                <a:solidFill>
                  <a:srgbClr val="261E6F"/>
                </a:solidFill>
              </a:rPr>
              <a:t>solubilis</a:t>
            </a:r>
            <a:endParaRPr lang="it-IT" sz="1000" dirty="0">
              <a:solidFill>
                <a:srgbClr val="261E6F"/>
              </a:solidFill>
            </a:endParaRP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 err="1">
                <a:solidFill>
                  <a:srgbClr val="261E6F"/>
                </a:solidFill>
              </a:rPr>
              <a:t>Causticum</a:t>
            </a:r>
            <a:r>
              <a:rPr lang="it-IT" sz="1000" dirty="0">
                <a:solidFill>
                  <a:srgbClr val="261E6F"/>
                </a:solidFill>
              </a:rPr>
              <a:t> 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 err="1">
                <a:solidFill>
                  <a:srgbClr val="261E6F"/>
                </a:solidFill>
              </a:rPr>
              <a:t>Arsenicum</a:t>
            </a:r>
            <a:r>
              <a:rPr lang="it-IT" sz="1000" dirty="0">
                <a:solidFill>
                  <a:srgbClr val="261E6F"/>
                </a:solidFill>
              </a:rPr>
              <a:t> album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>
                <a:solidFill>
                  <a:srgbClr val="261E6F"/>
                </a:solidFill>
              </a:rPr>
              <a:t>Fosforo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 err="1">
                <a:solidFill>
                  <a:srgbClr val="261E6F"/>
                </a:solidFill>
              </a:rPr>
              <a:t>Lycopodium</a:t>
            </a:r>
            <a:endParaRPr lang="it-IT" sz="1000" dirty="0">
              <a:solidFill>
                <a:srgbClr val="261E6F"/>
              </a:solidFill>
            </a:endParaRPr>
          </a:p>
          <a:p>
            <a:pPr marL="190500"/>
            <a:endParaRPr lang="it-IT" sz="1000" dirty="0">
              <a:solidFill>
                <a:srgbClr val="261E6F"/>
              </a:solidFill>
            </a:endParaRPr>
          </a:p>
          <a:p>
            <a:pPr marL="180975" indent="-171450">
              <a:buFont typeface="Wingdings" panose="05000000000000000000" pitchFamily="2" charset="2"/>
              <a:buChar char="q"/>
            </a:pPr>
            <a:r>
              <a:rPr lang="it-IT" sz="1000" b="1" dirty="0">
                <a:solidFill>
                  <a:srgbClr val="261E6F"/>
                </a:solidFill>
              </a:rPr>
              <a:t>Preparare casi clinici di</a:t>
            </a:r>
            <a:r>
              <a:rPr lang="it-IT" sz="1000" dirty="0">
                <a:solidFill>
                  <a:srgbClr val="261E6F"/>
                </a:solidFill>
              </a:rPr>
              <a:t>: 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 err="1">
                <a:solidFill>
                  <a:srgbClr val="261E6F"/>
                </a:solidFill>
              </a:rPr>
              <a:t>Zoé</a:t>
            </a:r>
            <a:r>
              <a:rPr lang="it-IT" sz="1000" dirty="0">
                <a:solidFill>
                  <a:srgbClr val="261E6F"/>
                </a:solidFill>
              </a:rPr>
              <a:t> 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>
                <a:solidFill>
                  <a:srgbClr val="261E6F"/>
                </a:solidFill>
              </a:rPr>
              <a:t>Caroline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 err="1">
                <a:solidFill>
                  <a:srgbClr val="261E6F"/>
                </a:solidFill>
              </a:rPr>
              <a:t>Béatrice</a:t>
            </a:r>
            <a:endParaRPr lang="it-IT" sz="1000" dirty="0">
              <a:solidFill>
                <a:srgbClr val="261E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8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E89CD79-0B7C-4529-A871-B2D405F6B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59675" cy="121681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F9129B5-2A54-44BC-9B72-AEE9F11F411F}"/>
              </a:ext>
            </a:extLst>
          </p:cNvPr>
          <p:cNvSpPr/>
          <p:nvPr/>
        </p:nvSpPr>
        <p:spPr>
          <a:xfrm>
            <a:off x="255180" y="1287606"/>
            <a:ext cx="70281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u="sng" dirty="0">
                <a:solidFill>
                  <a:srgbClr val="F7A000"/>
                </a:solidFill>
                <a:latin typeface="Calibri" panose="020F0502020204030204" pitchFamily="34" charset="0"/>
              </a:rPr>
              <a:t>Attività ECM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DE7807-66EE-4B46-82EF-070CD04AD1E6}"/>
              </a:ext>
            </a:extLst>
          </p:cNvPr>
          <p:cNvSpPr txBox="1"/>
          <p:nvPr/>
        </p:nvSpPr>
        <p:spPr>
          <a:xfrm>
            <a:off x="255179" y="1598827"/>
            <a:ext cx="7028121" cy="5220000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pPr defTabSz="266700"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08:45 – 09:00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Apertura collegamento e registrazione</a:t>
            </a:r>
          </a:p>
          <a:p>
            <a:pPr defTabSz="266700"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defTabSz="266700"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09:00 – 10:00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Introduzione e obiettivi del corso</a:t>
            </a:r>
          </a:p>
          <a:p>
            <a:pPr defTabSz="266700"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en-US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Josette </a:t>
            </a:r>
            <a:r>
              <a:rPr lang="en-US" sz="1100" i="1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Nouguez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defTabSz="266700">
              <a:tabLst>
                <a:tab pos="809625" algn="l"/>
              </a:tabLst>
            </a:pPr>
            <a:r>
              <a:rPr lang="en-US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defTabSz="266700">
              <a:tabLst>
                <a:tab pos="809625" algn="l"/>
              </a:tabLst>
            </a:pPr>
            <a:r>
              <a:rPr lang="en-US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10:00 – 13:15		</a:t>
            </a:r>
            <a:r>
              <a:rPr lang="en-US" sz="1100" b="1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LACHESIS MUTUS / SILICEA / 				MERCURIUS SOLUBILIS</a:t>
            </a:r>
            <a:endParaRPr lang="it-IT" sz="1100" dirty="0">
              <a:solidFill>
                <a:srgbClr val="F79F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defTabSz="266700">
              <a:tabLst>
                <a:tab pos="809625" algn="l"/>
              </a:tabLst>
            </a:pPr>
            <a:r>
              <a:rPr lang="en-US" sz="1100" b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Josette </a:t>
            </a:r>
            <a:r>
              <a:rPr lang="it-IT" sz="1100" i="1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Nouguez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defTabSz="266700"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1160463" lvl="0" indent="-177800" defTabSz="266700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Materia medica 3 farmaci </a:t>
            </a:r>
          </a:p>
          <a:p>
            <a:pPr marL="1160463" lvl="0" indent="-177800" defTabSz="266700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Casi clinici </a:t>
            </a:r>
          </a:p>
          <a:p>
            <a:pPr marL="1160463" lvl="0" indent="-177800" defTabSz="266700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Confronto tra farmaci Gin / Venoso</a:t>
            </a:r>
          </a:p>
          <a:p>
            <a:pPr marL="900430" indent="450215" defTabSz="266700"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defTabSz="266700"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12:00 – 12:15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Pausa</a:t>
            </a:r>
          </a:p>
          <a:p>
            <a:pPr defTabSz="266700"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1160463" lvl="0" indent="-177800" defTabSz="266700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Caso clinici</a:t>
            </a:r>
          </a:p>
          <a:p>
            <a:pPr marL="1160463" lvl="0" indent="-177800" defTabSz="266700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Confronto tra farmaci ORL / ​​Tipologia sensibile (7 farmaci)</a:t>
            </a:r>
          </a:p>
          <a:p>
            <a:pPr marL="982663" lvl="0" defTabSz="266700">
              <a:tabLst>
                <a:tab pos="809625" algn="l"/>
              </a:tabLst>
            </a:pP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defTabSz="266700"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13:15 – 14:15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Pranzo</a:t>
            </a:r>
          </a:p>
          <a:p>
            <a:pPr defTabSz="266700"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defTabSz="266700"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14:15 – 15:00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it-IT" sz="1100" b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UN ALTRO MRC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defTabSz="266700">
              <a:tabLst>
                <a:tab pos="809625" algn="l"/>
              </a:tabLst>
            </a:pPr>
            <a:r>
              <a:rPr lang="it-IT" sz="1100" b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Josette </a:t>
            </a:r>
            <a:r>
              <a:rPr lang="it-IT" sz="1100" i="1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Nouguez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defTabSz="266700">
              <a:tabLst>
                <a:tab pos="809625" algn="l"/>
              </a:tabLst>
            </a:pPr>
            <a:r>
              <a:rPr lang="it-IT" sz="1100" b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60463" lvl="0" indent="-177800" defTabSz="266700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Il </a:t>
            </a:r>
            <a:r>
              <a:rPr lang="it-IT" sz="1100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Luesinismo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1160463" lvl="0" indent="-177800" defTabSz="266700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Confronto tra farmaci del Modello Reattivo </a:t>
            </a:r>
            <a:r>
              <a:rPr lang="it-IT" sz="1100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Luesinico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</a:p>
          <a:p>
            <a:pPr marL="1160463" lvl="0" indent="-177800" defTabSz="266700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Caso clinico</a:t>
            </a:r>
          </a:p>
          <a:p>
            <a:pPr defTabSz="266700"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defTabSz="266700"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15:00 – 15:15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Pausa</a:t>
            </a:r>
          </a:p>
          <a:p>
            <a:pPr defTabSz="266700"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15:15 – 17:30	</a:t>
            </a:r>
            <a:r>
              <a:rPr lang="it-IT" sz="1100" b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CAUSTICUM / ARSENICUM 					ALBUM / FOSFORO / LYCOPODIUM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defTabSz="266700">
              <a:tabLst>
                <a:tab pos="809625" algn="l"/>
              </a:tabLst>
            </a:pPr>
            <a:r>
              <a:rPr lang="it-IT" sz="1100" b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Josette </a:t>
            </a:r>
            <a:r>
              <a:rPr lang="it-IT" sz="1100" i="1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Nouguez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defTabSz="266700"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	</a:t>
            </a:r>
          </a:p>
          <a:p>
            <a:pPr marL="1160463" lvl="0" indent="-177800" defTabSz="266700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Materia medica 4 farmaci </a:t>
            </a:r>
          </a:p>
          <a:p>
            <a:pPr marL="1160463" lvl="0" indent="-177800" defTabSz="266700">
              <a:buFont typeface="Wingdings" panose="05000000000000000000" pitchFamily="2" charset="2"/>
              <a:buChar char=""/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Casi clinici </a:t>
            </a:r>
          </a:p>
          <a:p>
            <a:pPr defTabSz="266700">
              <a:tabLst>
                <a:tab pos="809625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defTabSz="266700">
              <a:tabLst>
                <a:tab pos="809625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17:30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Chiusura giornata</a:t>
            </a:r>
            <a:endParaRPr lang="it-IT" sz="1100" i="1" dirty="0">
              <a:solidFill>
                <a:srgbClr val="261E6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450215"/>
            <a:endParaRPr lang="it-IT" sz="1100" dirty="0">
              <a:solidFill>
                <a:srgbClr val="261E6F"/>
              </a:solidFill>
              <a:effectLst/>
              <a:ea typeface="Times New Roman" panose="02020603050405020304" pitchFamily="18" charset="0"/>
            </a:endParaRPr>
          </a:p>
          <a:p>
            <a:endParaRPr lang="it-IT" sz="1100" dirty="0">
              <a:solidFill>
                <a:srgbClr val="261E6F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1940A3B-623E-4B75-A923-0C7271E57CED}"/>
              </a:ext>
            </a:extLst>
          </p:cNvPr>
          <p:cNvSpPr/>
          <p:nvPr/>
        </p:nvSpPr>
        <p:spPr>
          <a:xfrm>
            <a:off x="3076575" y="187187"/>
            <a:ext cx="38825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2400" dirty="0">
                <a:ln w="0"/>
                <a:solidFill>
                  <a:srgbClr val="F7A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PROGRAMMA 2° SESSIONE</a:t>
            </a:r>
          </a:p>
          <a:p>
            <a:pPr algn="r"/>
            <a:r>
              <a:rPr lang="it-IT" sz="2400" dirty="0">
                <a:ln w="0"/>
                <a:solidFill>
                  <a:srgbClr val="261E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Sabato 23 Ottobre 2021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3FA6A5E-A26A-4A08-A5FE-ADFED47576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5"/>
          <a:stretch/>
        </p:blipFill>
        <p:spPr>
          <a:xfrm rot="10800000">
            <a:off x="-1" y="7210682"/>
            <a:ext cx="7559675" cy="4812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3BB89F7-C60E-4E8F-BC34-BC68DE20F62D}"/>
              </a:ext>
            </a:extLst>
          </p:cNvPr>
          <p:cNvSpPr txBox="1"/>
          <p:nvPr/>
        </p:nvSpPr>
        <p:spPr>
          <a:xfrm>
            <a:off x="255181" y="7336210"/>
            <a:ext cx="7028121" cy="2230871"/>
          </a:xfrm>
          <a:prstGeom prst="rect">
            <a:avLst/>
          </a:prstGeom>
          <a:gradFill flip="none" rotWithShape="1">
            <a:gsLst>
              <a:gs pos="0">
                <a:srgbClr val="F79F00">
                  <a:tint val="66000"/>
                  <a:satMod val="160000"/>
                </a:srgbClr>
              </a:gs>
              <a:gs pos="50000">
                <a:srgbClr val="F79F00">
                  <a:tint val="44500"/>
                  <a:satMod val="160000"/>
                </a:srgbClr>
              </a:gs>
              <a:gs pos="100000">
                <a:srgbClr val="F79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numCol="2" spcCol="180000" rtlCol="0" anchor="ctr" anchorCtr="0">
            <a:noAutofit/>
          </a:bodyPr>
          <a:lstStyle/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r>
              <a:rPr lang="it-IT" sz="1100" b="1" u="sng" dirty="0">
                <a:solidFill>
                  <a:srgbClr val="F79F00"/>
                </a:solidFill>
              </a:rPr>
              <a:t>LAVORO PERSONALE INTER-SESSIONE</a:t>
            </a: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endParaRPr lang="it-IT" sz="1100" b="1" u="sng" dirty="0">
              <a:solidFill>
                <a:srgbClr val="F79F0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q"/>
            </a:pPr>
            <a:endParaRPr lang="it-IT" sz="1000" b="1" dirty="0">
              <a:solidFill>
                <a:srgbClr val="261E6F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q"/>
            </a:pPr>
            <a:r>
              <a:rPr lang="it-IT" sz="1000" b="1" dirty="0">
                <a:solidFill>
                  <a:srgbClr val="261E6F"/>
                </a:solidFill>
              </a:rPr>
              <a:t>Preparare 6 schede medicinali: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 err="1">
                <a:solidFill>
                  <a:srgbClr val="261E6F"/>
                </a:solidFill>
              </a:rPr>
              <a:t>Psorinum</a:t>
            </a:r>
            <a:endParaRPr lang="it-IT" sz="1000" dirty="0">
              <a:solidFill>
                <a:srgbClr val="261E6F"/>
              </a:solidFill>
            </a:endParaRP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>
                <a:solidFill>
                  <a:srgbClr val="261E6F"/>
                </a:solidFill>
              </a:rPr>
              <a:t>Calcarea carbonica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 err="1">
                <a:solidFill>
                  <a:srgbClr val="261E6F"/>
                </a:solidFill>
              </a:rPr>
              <a:t>Nux</a:t>
            </a:r>
            <a:r>
              <a:rPr lang="it-IT" sz="1000" dirty="0">
                <a:solidFill>
                  <a:srgbClr val="261E6F"/>
                </a:solidFill>
              </a:rPr>
              <a:t> vomica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 err="1">
                <a:solidFill>
                  <a:srgbClr val="261E6F"/>
                </a:solidFill>
              </a:rPr>
              <a:t>Medorrhinum</a:t>
            </a:r>
            <a:endParaRPr lang="it-IT" sz="1000" dirty="0">
              <a:solidFill>
                <a:srgbClr val="261E6F"/>
              </a:solidFill>
            </a:endParaRP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 err="1">
                <a:solidFill>
                  <a:srgbClr val="261E6F"/>
                </a:solidFill>
              </a:rPr>
              <a:t>Thuya</a:t>
            </a:r>
            <a:r>
              <a:rPr lang="it-IT" sz="1000" dirty="0">
                <a:solidFill>
                  <a:srgbClr val="261E6F"/>
                </a:solidFill>
              </a:rPr>
              <a:t> officinalis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>
                <a:solidFill>
                  <a:srgbClr val="261E6F"/>
                </a:solidFill>
              </a:rPr>
              <a:t> </a:t>
            </a:r>
            <a:r>
              <a:rPr lang="it-IT" sz="1000" dirty="0" err="1">
                <a:solidFill>
                  <a:srgbClr val="261E6F"/>
                </a:solidFill>
              </a:rPr>
              <a:t>Tuberculinum</a:t>
            </a:r>
            <a:endParaRPr lang="it-IT" sz="1000" dirty="0">
              <a:solidFill>
                <a:srgbClr val="261E6F"/>
              </a:solidFill>
            </a:endParaRPr>
          </a:p>
          <a:p>
            <a:pPr marL="177800" indent="-177800">
              <a:buFont typeface="Wingdings" panose="05000000000000000000" pitchFamily="2" charset="2"/>
              <a:buChar char="q"/>
            </a:pPr>
            <a:r>
              <a:rPr lang="it-IT" sz="1000" b="1" dirty="0">
                <a:solidFill>
                  <a:srgbClr val="261E6F"/>
                </a:solidFill>
              </a:rPr>
              <a:t>Preparare casi clinici di</a:t>
            </a:r>
            <a:r>
              <a:rPr lang="it-IT" sz="1000" dirty="0">
                <a:solidFill>
                  <a:srgbClr val="261E6F"/>
                </a:solidFill>
              </a:rPr>
              <a:t>: 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>
                <a:solidFill>
                  <a:srgbClr val="261E6F"/>
                </a:solidFill>
              </a:rPr>
              <a:t>Romain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>
                <a:solidFill>
                  <a:srgbClr val="261E6F"/>
                </a:solidFill>
              </a:rPr>
              <a:t>Raphael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>
                <a:solidFill>
                  <a:srgbClr val="261E6F"/>
                </a:solidFill>
              </a:rPr>
              <a:t>Hervé</a:t>
            </a:r>
          </a:p>
          <a:p>
            <a:pPr marL="361950" indent="-171450">
              <a:buFont typeface="Wingdings" panose="05000000000000000000" pitchFamily="2" charset="2"/>
              <a:buChar char="ü"/>
            </a:pPr>
            <a:r>
              <a:rPr lang="it-IT" sz="1000" dirty="0">
                <a:solidFill>
                  <a:srgbClr val="261E6F"/>
                </a:solidFill>
              </a:rPr>
              <a:t>Eugène</a:t>
            </a:r>
          </a:p>
          <a:p>
            <a:pPr marL="177800" indent="-177800">
              <a:buFont typeface="Wingdings" panose="05000000000000000000" pitchFamily="2" charset="2"/>
              <a:buChar char="q"/>
            </a:pPr>
            <a:r>
              <a:rPr lang="it-IT" sz="1000" b="1" dirty="0">
                <a:solidFill>
                  <a:srgbClr val="261E6F"/>
                </a:solidFill>
              </a:rPr>
              <a:t>Porta un caso clinico</a:t>
            </a:r>
          </a:p>
        </p:txBody>
      </p:sp>
    </p:spTree>
    <p:extLst>
      <p:ext uri="{BB962C8B-B14F-4D97-AF65-F5344CB8AC3E}">
        <p14:creationId xmlns:p14="http://schemas.microsoft.com/office/powerpoint/2010/main" val="308403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3A92530-943F-46D2-8805-BE9B233F4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59675" cy="121681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F9129B5-2A54-44BC-9B72-AEE9F11F411F}"/>
              </a:ext>
            </a:extLst>
          </p:cNvPr>
          <p:cNvSpPr/>
          <p:nvPr/>
        </p:nvSpPr>
        <p:spPr>
          <a:xfrm>
            <a:off x="255182" y="1223805"/>
            <a:ext cx="7028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u="sng" dirty="0">
                <a:solidFill>
                  <a:srgbClr val="F7A000"/>
                </a:solidFill>
                <a:latin typeface="Calibri" panose="020F0502020204030204" pitchFamily="34" charset="0"/>
              </a:rPr>
              <a:t>Attività ECM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820482-2C23-4BC8-97E1-DE29F241D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503446"/>
            <a:ext cx="7559675" cy="121681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EA0977-B5FF-4A6F-8B3D-050A07C69529}"/>
              </a:ext>
            </a:extLst>
          </p:cNvPr>
          <p:cNvSpPr txBox="1"/>
          <p:nvPr/>
        </p:nvSpPr>
        <p:spPr>
          <a:xfrm>
            <a:off x="255181" y="1673468"/>
            <a:ext cx="7028121" cy="7574381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08:45 – 09:00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Apertura collegamento e registrazione</a:t>
            </a: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8038" algn="l"/>
              </a:tabLst>
            </a:pPr>
            <a:r>
              <a:rPr lang="en-US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09:00 – 10:00		</a:t>
            </a:r>
            <a:r>
              <a:rPr lang="en-US" sz="1100" b="1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MEDORRHINUM / THUYA OFFICINALIS / TUBERCULINUM</a:t>
            </a:r>
            <a:endParaRPr lang="it-IT" sz="1100" dirty="0">
              <a:solidFill>
                <a:srgbClr val="F79F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8038" algn="l"/>
              </a:tabLst>
            </a:pPr>
            <a:r>
              <a:rPr lang="en-US" sz="1100" b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Josette </a:t>
            </a:r>
            <a:r>
              <a:rPr lang="it-IT" sz="1100" i="1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Nouguez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1073150" lvl="0" indent="-179388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Restituzione di 3 farmaci</a:t>
            </a:r>
          </a:p>
          <a:p>
            <a:pPr marL="1073150" lvl="0" indent="-179388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Casi clinici </a:t>
            </a: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10:00 – 11:00		</a:t>
            </a:r>
            <a:r>
              <a:rPr lang="it-IT" sz="1100" b="1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PSORINUM / CALCAREA CARBONICA / NUX VOMICA</a:t>
            </a:r>
            <a:endParaRPr lang="it-IT" sz="1100" dirty="0">
              <a:solidFill>
                <a:srgbClr val="F79F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Josette </a:t>
            </a:r>
            <a:r>
              <a:rPr lang="it-IT" sz="1100" i="1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Nouguez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8038" algn="l"/>
              </a:tabLst>
            </a:pP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073150" lvl="0" indent="-179388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Restituzione di 3 farmaci</a:t>
            </a:r>
          </a:p>
          <a:p>
            <a:pPr marL="1073150" lvl="0" indent="-179388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Casi clinici</a:t>
            </a: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11:00 – 11:15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Pausa</a:t>
            </a: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11:15 – 13:00		</a:t>
            </a:r>
            <a:r>
              <a:rPr lang="it-IT" sz="1100" b="1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CRUCIVERBA DI FARMACI ESSENZIALI</a:t>
            </a:r>
            <a:endParaRPr lang="it-IT" sz="1100" dirty="0">
              <a:solidFill>
                <a:srgbClr val="F79F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8038" algn="l"/>
              </a:tabLst>
            </a:pPr>
            <a:r>
              <a:rPr lang="it-IT" sz="1100" b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Josette </a:t>
            </a:r>
            <a:r>
              <a:rPr lang="it-IT" sz="1100" i="1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Nouguez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8038" algn="l"/>
              </a:tabLst>
            </a:pP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073150" lvl="0" indent="-179388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Attività cruciverba</a:t>
            </a: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13:00 – 14:00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Pranzo</a:t>
            </a: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14:00 – 14:30		</a:t>
            </a:r>
            <a:r>
              <a:rPr lang="it-IT" sz="1100" b="1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STRATEGIA PRESCRITTIVA</a:t>
            </a:r>
            <a:endParaRPr lang="it-IT" sz="1100" dirty="0">
              <a:solidFill>
                <a:srgbClr val="F79F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Josette </a:t>
            </a:r>
            <a:r>
              <a:rPr lang="it-IT" sz="1100" i="1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Nouguez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8038" algn="l"/>
              </a:tabLst>
            </a:pP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073150" lvl="0" indent="-179388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Casi clinici 	</a:t>
            </a:r>
          </a:p>
          <a:p>
            <a:pPr marL="1073150" lvl="0" indent="-179388">
              <a:lnSpc>
                <a:spcPct val="115000"/>
              </a:lnSpc>
              <a:buFont typeface="Wingdings" panose="05000000000000000000" pitchFamily="2" charset="2"/>
              <a:buChar char=""/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Strategia prescrittiva</a:t>
            </a: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14:30 – 16:45		</a:t>
            </a:r>
            <a:r>
              <a:rPr lang="it-IT" sz="1100" b="1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CASI CLINICI </a:t>
            </a: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endParaRPr lang="it-IT" sz="1100" dirty="0">
              <a:solidFill>
                <a:srgbClr val="261E6F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8038" algn="l"/>
              </a:tabLst>
            </a:pP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Josette </a:t>
            </a:r>
            <a:r>
              <a:rPr lang="it-IT" sz="1100" i="1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Nouguez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8038" algn="l"/>
              </a:tabLst>
            </a:pP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16:45 – 17:00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Pausa</a:t>
            </a: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17:00 – 17:30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Conclusioni</a:t>
            </a:r>
          </a:p>
          <a:p>
            <a:pPr>
              <a:tabLst>
                <a:tab pos="808038" algn="l"/>
              </a:tabLst>
            </a:pPr>
            <a:r>
              <a:rPr lang="it-IT" sz="1100" b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it-IT" sz="1100" i="1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Josette </a:t>
            </a:r>
            <a:r>
              <a:rPr lang="it-IT" sz="1100" i="1" dirty="0" err="1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Nouguez</a:t>
            </a: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808038" algn="l"/>
              </a:tabLst>
            </a:pPr>
            <a:r>
              <a:rPr lang="it-IT" sz="1100" dirty="0">
                <a:solidFill>
                  <a:srgbClr val="F79F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17:30	</a:t>
            </a:r>
            <a:r>
              <a:rPr lang="it-IT" sz="1100" dirty="0">
                <a:solidFill>
                  <a:srgbClr val="261E6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Fine corso</a:t>
            </a:r>
          </a:p>
          <a:p>
            <a:pPr>
              <a:lnSpc>
                <a:spcPct val="115000"/>
              </a:lnSpc>
            </a:pPr>
            <a:endParaRPr lang="it-IT" sz="1100" dirty="0">
              <a:solidFill>
                <a:srgbClr val="261E6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95350" indent="-895350"/>
            <a:endParaRPr lang="it-IT" sz="1100" dirty="0">
              <a:solidFill>
                <a:srgbClr val="261E6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 indent="-895350"/>
            <a:endParaRPr lang="it-IT" sz="1100" i="1" dirty="0">
              <a:solidFill>
                <a:srgbClr val="261E6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450215"/>
            <a:endParaRPr lang="it-IT" sz="1100" dirty="0">
              <a:solidFill>
                <a:srgbClr val="261E6F"/>
              </a:solidFill>
              <a:effectLst/>
              <a:ea typeface="Times New Roman" panose="02020603050405020304" pitchFamily="18" charset="0"/>
            </a:endParaRPr>
          </a:p>
          <a:p>
            <a:endParaRPr lang="it-IT" sz="1100" dirty="0">
              <a:solidFill>
                <a:srgbClr val="261E6F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78272A8-A324-46BE-85D2-BC53F2CD1ECB}"/>
              </a:ext>
            </a:extLst>
          </p:cNvPr>
          <p:cNvSpPr/>
          <p:nvPr/>
        </p:nvSpPr>
        <p:spPr>
          <a:xfrm>
            <a:off x="3076575" y="187187"/>
            <a:ext cx="38825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2400" dirty="0">
                <a:ln w="0"/>
                <a:solidFill>
                  <a:srgbClr val="F7A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PROGRAMMA 3° SESSIONE</a:t>
            </a:r>
          </a:p>
          <a:p>
            <a:pPr algn="r"/>
            <a:r>
              <a:rPr lang="it-IT" sz="2400" dirty="0">
                <a:ln w="0"/>
                <a:solidFill>
                  <a:srgbClr val="261E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Sabato 20 Novembre 2021</a:t>
            </a:r>
          </a:p>
        </p:txBody>
      </p:sp>
    </p:spTree>
    <p:extLst>
      <p:ext uri="{BB962C8B-B14F-4D97-AF65-F5344CB8AC3E}">
        <p14:creationId xmlns:p14="http://schemas.microsoft.com/office/powerpoint/2010/main" val="26162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543BCA61-6358-4AF8-9525-5B980B76890B}"/>
              </a:ext>
            </a:extLst>
          </p:cNvPr>
          <p:cNvSpPr/>
          <p:nvPr/>
        </p:nvSpPr>
        <p:spPr>
          <a:xfrm>
            <a:off x="651460" y="1390888"/>
            <a:ext cx="6603582" cy="6876000"/>
          </a:xfrm>
          <a:prstGeom prst="rect">
            <a:avLst/>
          </a:prstGeom>
        </p:spPr>
        <p:txBody>
          <a:bodyPr wrap="square" numCol="2" spcCol="180000">
            <a:noAutofit/>
          </a:bodyPr>
          <a:lstStyle/>
          <a:p>
            <a:r>
              <a:rPr lang="it-IT" sz="1300" b="1" dirty="0">
                <a:solidFill>
                  <a:srgbClr val="F79E00"/>
                </a:solidFill>
                <a:latin typeface="Calibri" panose="020F0502020204030204" pitchFamily="34" charset="0"/>
              </a:rPr>
              <a:t>DATA E SEDE</a:t>
            </a:r>
          </a:p>
          <a:p>
            <a:r>
              <a:rPr lang="it-IT" sz="1050" b="1" dirty="0">
                <a:solidFill>
                  <a:srgbClr val="261E6F"/>
                </a:solidFill>
              </a:rPr>
              <a:t>Sabato 25 Settembre 2021</a:t>
            </a:r>
          </a:p>
          <a:p>
            <a:r>
              <a:rPr lang="it-IT" sz="1050" b="1" dirty="0">
                <a:solidFill>
                  <a:srgbClr val="261E6F"/>
                </a:solidFill>
              </a:rPr>
              <a:t>Sabato 23 Ottobre 2021</a:t>
            </a:r>
          </a:p>
          <a:p>
            <a:r>
              <a:rPr lang="it-IT" sz="1050" b="1" dirty="0">
                <a:solidFill>
                  <a:srgbClr val="261E6F"/>
                </a:solidFill>
              </a:rPr>
              <a:t>Sabato 20 Novembre 2021</a:t>
            </a:r>
          </a:p>
          <a:p>
            <a:pPr fontAlgn="base"/>
            <a:r>
              <a:rPr lang="it-IT" sz="1050" dirty="0">
                <a:solidFill>
                  <a:srgbClr val="261E6F"/>
                </a:solidFill>
              </a:rPr>
              <a:t>Piattaforma webinar</a:t>
            </a:r>
          </a:p>
          <a:p>
            <a:pPr fontAlgn="base"/>
            <a:r>
              <a:rPr lang="it-IT" sz="1050" b="1" u="sng" dirty="0">
                <a:solidFill>
                  <a:srgbClr val="0000F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https://micomfad.it/</a:t>
            </a:r>
            <a:endParaRPr lang="it-IT" sz="1050" dirty="0">
              <a:solidFill>
                <a:srgbClr val="261E6F"/>
              </a:solidFill>
            </a:endParaRPr>
          </a:p>
          <a:p>
            <a:endParaRPr lang="it-IT" sz="1050" dirty="0">
              <a:solidFill>
                <a:srgbClr val="261E6F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1300" b="1" dirty="0">
                <a:solidFill>
                  <a:srgbClr val="F79E00"/>
                </a:solidFill>
                <a:latin typeface="Calibri" panose="020F0502020204030204" pitchFamily="34" charset="0"/>
              </a:rPr>
              <a:t>PROVIDER ECM (N. 758) E</a:t>
            </a:r>
          </a:p>
          <a:p>
            <a:r>
              <a:rPr lang="it-IT" sz="1300" b="1" dirty="0">
                <a:solidFill>
                  <a:srgbClr val="F79E00"/>
                </a:solidFill>
                <a:latin typeface="Calibri" panose="020F0502020204030204" pitchFamily="34" charset="0"/>
              </a:rPr>
              <a:t>SEGRETERIA ORGANIZZATIVA </a:t>
            </a:r>
          </a:p>
          <a:p>
            <a:r>
              <a:rPr lang="it-IT" sz="1050" b="1" dirty="0">
                <a:solidFill>
                  <a:srgbClr val="261E6F"/>
                </a:solidFill>
              </a:rPr>
              <a:t>MICOM S.r.l. </a:t>
            </a:r>
            <a:endParaRPr lang="it-IT" sz="1050" dirty="0">
              <a:solidFill>
                <a:srgbClr val="261E6F"/>
              </a:solidFill>
            </a:endParaRPr>
          </a:p>
          <a:p>
            <a:r>
              <a:rPr lang="it-IT" sz="1050" dirty="0">
                <a:solidFill>
                  <a:srgbClr val="261E6F"/>
                </a:solidFill>
              </a:rPr>
              <a:t>Via B. Verro, 12 - 20141 Milano </a:t>
            </a:r>
          </a:p>
          <a:p>
            <a:r>
              <a:rPr lang="it-IT" sz="1050" dirty="0">
                <a:solidFill>
                  <a:srgbClr val="261E6F"/>
                </a:solidFill>
              </a:rPr>
              <a:t>Tel. 02 89518895 – </a:t>
            </a:r>
            <a:r>
              <a:rPr lang="it-IT" sz="1050" dirty="0" err="1">
                <a:solidFill>
                  <a:srgbClr val="261E6F"/>
                </a:solidFill>
              </a:rPr>
              <a:t>Cel</a:t>
            </a:r>
            <a:r>
              <a:rPr lang="it-IT" sz="1050" dirty="0">
                <a:solidFill>
                  <a:srgbClr val="261E6F"/>
                </a:solidFill>
              </a:rPr>
              <a:t>. +39 340 8516472</a:t>
            </a:r>
          </a:p>
          <a:p>
            <a:r>
              <a:rPr lang="it-IT" sz="1050" dirty="0">
                <a:solidFill>
                  <a:srgbClr val="261E6F"/>
                </a:solidFill>
              </a:rPr>
              <a:t>E-mail: </a:t>
            </a:r>
            <a:r>
              <a:rPr lang="it-IT" sz="1050" dirty="0">
                <a:solidFill>
                  <a:srgbClr val="261E6F"/>
                </a:solidFill>
                <a:hlinkClick r:id="rId2"/>
              </a:rPr>
              <a:t>segreteriacedh@micom.it</a:t>
            </a:r>
            <a:endParaRPr lang="it-IT" sz="1050" dirty="0">
              <a:solidFill>
                <a:srgbClr val="261E6F"/>
              </a:solidFill>
            </a:endParaRPr>
          </a:p>
          <a:p>
            <a:r>
              <a:rPr lang="it-IT" sz="1050" dirty="0">
                <a:solidFill>
                  <a:srgbClr val="261E6F"/>
                </a:solidFill>
              </a:rPr>
              <a:t>Sito Internet: </a:t>
            </a:r>
            <a:r>
              <a:rPr lang="it-IT" sz="1050" dirty="0">
                <a:solidFill>
                  <a:srgbClr val="261E6F"/>
                </a:solidFill>
                <a:hlinkClick r:id="rId3"/>
              </a:rPr>
              <a:t>www.micom.it </a:t>
            </a:r>
            <a:endParaRPr lang="it-IT" sz="1050" dirty="0">
              <a:solidFill>
                <a:srgbClr val="261E6F"/>
              </a:solidFill>
            </a:endParaRPr>
          </a:p>
          <a:p>
            <a:endParaRPr lang="it-IT" sz="1300" b="1" dirty="0">
              <a:solidFill>
                <a:srgbClr val="F79E00"/>
              </a:solidFill>
              <a:latin typeface="Calibri" panose="020F0502020204030204" pitchFamily="34" charset="0"/>
            </a:endParaRPr>
          </a:p>
          <a:p>
            <a:r>
              <a:rPr lang="it-IT" sz="1300" b="1" dirty="0">
                <a:solidFill>
                  <a:srgbClr val="F79E00"/>
                </a:solidFill>
                <a:latin typeface="Calibri" panose="020F0502020204030204" pitchFamily="34" charset="0"/>
              </a:rPr>
              <a:t>PARTNER </a:t>
            </a:r>
          </a:p>
          <a:p>
            <a:r>
              <a:rPr lang="it-IT" sz="1050" b="1" dirty="0">
                <a:solidFill>
                  <a:srgbClr val="261E6F"/>
                </a:solidFill>
                <a:latin typeface="Calibri" panose="020F0502020204030204" pitchFamily="34" charset="0"/>
              </a:rPr>
              <a:t>CEDH</a:t>
            </a:r>
            <a:r>
              <a:rPr lang="it-IT" sz="1200" dirty="0">
                <a:solidFill>
                  <a:srgbClr val="261E6F"/>
                </a:solidFill>
                <a:latin typeface="Calibri" panose="020F0502020204030204" pitchFamily="34" charset="0"/>
              </a:rPr>
              <a:t> </a:t>
            </a:r>
            <a:r>
              <a:rPr lang="fr-FR" sz="1050" spc="-20" dirty="0">
                <a:solidFill>
                  <a:srgbClr val="261E6F"/>
                </a:solidFill>
                <a:latin typeface="Calibri" panose="020F0502020204030204" pitchFamily="34" charset="0"/>
              </a:rPr>
              <a:t>Centre de Enseignement et de Développement de l’Homéopathie</a:t>
            </a:r>
          </a:p>
          <a:p>
            <a:r>
              <a:rPr lang="fr-FR" sz="1050" dirty="0">
                <a:solidFill>
                  <a:srgbClr val="261E6F"/>
                </a:solidFill>
                <a:latin typeface="Calibri" panose="020F0502020204030204" pitchFamily="34" charset="0"/>
              </a:rPr>
              <a:t>60,Boulevard Diderot - CS90407 – 75589 Paris Cedex 12 - Tél: 01.40.211860 - Fax: 01.40.211866 www.cedh.org Contact: cedh@cedh.org – twitter: @CEDH_Homeo </a:t>
            </a:r>
          </a:p>
          <a:p>
            <a:pPr algn="just"/>
            <a:endParaRPr lang="fr-FR" sz="1050" dirty="0">
              <a:solidFill>
                <a:srgbClr val="261E6F"/>
              </a:solidFill>
              <a:latin typeface="Calibri" panose="020F0502020204030204" pitchFamily="34" charset="0"/>
            </a:endParaRPr>
          </a:p>
          <a:p>
            <a:pPr algn="just"/>
            <a:r>
              <a:rPr lang="it-IT" sz="1300" b="1" dirty="0">
                <a:solidFill>
                  <a:srgbClr val="F79F00"/>
                </a:solidFill>
                <a:latin typeface="Calibri" panose="020F0502020204030204" pitchFamily="34" charset="0"/>
              </a:rPr>
              <a:t>ECM (Educazione Continua in Medicina)</a:t>
            </a:r>
          </a:p>
          <a:p>
            <a:pPr algn="just"/>
            <a:r>
              <a:rPr lang="it-IT" sz="1050" dirty="0">
                <a:solidFill>
                  <a:srgbClr val="261E6F"/>
                </a:solidFill>
              </a:rPr>
              <a:t>L’evento “</a:t>
            </a:r>
            <a:r>
              <a:rPr lang="it-IT" sz="1050" b="1" dirty="0">
                <a:solidFill>
                  <a:srgbClr val="261E6F"/>
                </a:solidFill>
              </a:rPr>
              <a:t>Modulo di terapia di omeopatia clinica: Disturbi Psicosomatici</a:t>
            </a:r>
            <a:r>
              <a:rPr lang="it-IT" sz="1050" dirty="0">
                <a:solidFill>
                  <a:srgbClr val="261E6F"/>
                </a:solidFill>
              </a:rPr>
              <a:t>” nelle date del </a:t>
            </a:r>
            <a:r>
              <a:rPr lang="it-IT" sz="1050" b="1" dirty="0">
                <a:solidFill>
                  <a:srgbClr val="261E6F"/>
                </a:solidFill>
              </a:rPr>
              <a:t>23 Ottobre e 20 Novembre</a:t>
            </a:r>
            <a:r>
              <a:rPr lang="it-IT" sz="1050" dirty="0">
                <a:solidFill>
                  <a:srgbClr val="261E6F"/>
                </a:solidFill>
              </a:rPr>
              <a:t>, è inserito nella lista degli eventi definitivi ECM del programma formativo 2021 del Provider accreditato </a:t>
            </a:r>
            <a:r>
              <a:rPr lang="it-IT" sz="1050" dirty="0" err="1">
                <a:solidFill>
                  <a:srgbClr val="261E6F"/>
                </a:solidFill>
              </a:rPr>
              <a:t>Micom</a:t>
            </a:r>
            <a:r>
              <a:rPr lang="it-IT" sz="1050" dirty="0">
                <a:solidFill>
                  <a:srgbClr val="261E6F"/>
                </a:solidFill>
              </a:rPr>
              <a:t> (</a:t>
            </a:r>
            <a:r>
              <a:rPr lang="it-IT" sz="1050" b="1" dirty="0">
                <a:solidFill>
                  <a:srgbClr val="261E6F"/>
                </a:solidFill>
              </a:rPr>
              <a:t>cod. ID 758</a:t>
            </a:r>
            <a:r>
              <a:rPr lang="it-IT" sz="1050" dirty="0">
                <a:solidFill>
                  <a:srgbClr val="261E6F"/>
                </a:solidFill>
              </a:rPr>
              <a:t>). </a:t>
            </a:r>
            <a:r>
              <a:rPr lang="it-IT" sz="1050" b="1" u="sng" dirty="0">
                <a:solidFill>
                  <a:srgbClr val="261E6F"/>
                </a:solidFill>
              </a:rPr>
              <a:t>È esclusa dall’accreditamento la giornata del 25 Settembre</a:t>
            </a:r>
            <a:r>
              <a:rPr lang="it-IT" sz="1050" b="1" dirty="0">
                <a:solidFill>
                  <a:srgbClr val="261E6F"/>
                </a:solidFill>
              </a:rPr>
              <a:t>. </a:t>
            </a:r>
          </a:p>
          <a:p>
            <a:pPr algn="just"/>
            <a:r>
              <a:rPr lang="it-IT" sz="1050" dirty="0">
                <a:solidFill>
                  <a:srgbClr val="261E6F"/>
                </a:solidFill>
              </a:rPr>
              <a:t>Per l’ottenimento dei crediti formativi i partecipanti dovranno: essere </a:t>
            </a:r>
            <a:r>
              <a:rPr lang="it-IT" sz="1050" b="1" dirty="0">
                <a:solidFill>
                  <a:srgbClr val="261E6F"/>
                </a:solidFill>
              </a:rPr>
              <a:t>specializzati</a:t>
            </a:r>
            <a:r>
              <a:rPr lang="it-IT" sz="1050" dirty="0">
                <a:solidFill>
                  <a:srgbClr val="261E6F"/>
                </a:solidFill>
              </a:rPr>
              <a:t> esclusivamente nelle </a:t>
            </a:r>
            <a:r>
              <a:rPr lang="it-IT" sz="1050" b="1" dirty="0">
                <a:solidFill>
                  <a:srgbClr val="261E6F"/>
                </a:solidFill>
              </a:rPr>
              <a:t>discipline indicate </a:t>
            </a:r>
            <a:r>
              <a:rPr lang="it-IT" sz="1050" dirty="0">
                <a:solidFill>
                  <a:srgbClr val="261E6F"/>
                </a:solidFill>
              </a:rPr>
              <a:t>sul programma; </a:t>
            </a:r>
            <a:r>
              <a:rPr lang="it-IT" sz="1050" b="1" dirty="0">
                <a:solidFill>
                  <a:srgbClr val="261E6F"/>
                </a:solidFill>
              </a:rPr>
              <a:t>iscriversi</a:t>
            </a:r>
            <a:r>
              <a:rPr lang="it-IT" sz="1050" dirty="0">
                <a:solidFill>
                  <a:srgbClr val="261E6F"/>
                </a:solidFill>
              </a:rPr>
              <a:t> al corso registrando il proprio account sul sito dedicato all’evento </a:t>
            </a:r>
            <a:r>
              <a:rPr lang="it-IT" sz="1050" b="1" u="sng" dirty="0">
                <a:solidFill>
                  <a:srgbClr val="0000FF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https://micomfad.it/</a:t>
            </a:r>
            <a:r>
              <a:rPr lang="it-IT" sz="1050" dirty="0">
                <a:solidFill>
                  <a:srgbClr val="261E6F"/>
                </a:solidFill>
              </a:rPr>
              <a:t>; </a:t>
            </a:r>
            <a:r>
              <a:rPr lang="it-IT" sz="1050" b="1" dirty="0">
                <a:solidFill>
                  <a:srgbClr val="261E6F"/>
                </a:solidFill>
              </a:rPr>
              <a:t>presenziare</a:t>
            </a:r>
            <a:r>
              <a:rPr lang="it-IT" sz="1050" dirty="0">
                <a:solidFill>
                  <a:srgbClr val="261E6F"/>
                </a:solidFill>
              </a:rPr>
              <a:t> ai lavori scientifici per </a:t>
            </a:r>
            <a:r>
              <a:rPr lang="it-IT" sz="1050" b="1" dirty="0">
                <a:solidFill>
                  <a:srgbClr val="261E6F"/>
                </a:solidFill>
              </a:rPr>
              <a:t>almeno il 90% </a:t>
            </a:r>
            <a:r>
              <a:rPr lang="it-IT" sz="1050" dirty="0">
                <a:solidFill>
                  <a:srgbClr val="261E6F"/>
                </a:solidFill>
              </a:rPr>
              <a:t>della presenza (la partecipazione verrà registrata automaticamente in piattaforma all’accesso dell’utente e per tutta la durata del corso); </a:t>
            </a:r>
            <a:r>
              <a:rPr lang="it-IT" sz="1050" b="1" dirty="0">
                <a:solidFill>
                  <a:srgbClr val="261E6F"/>
                </a:solidFill>
              </a:rPr>
              <a:t>superare il questionario </a:t>
            </a:r>
            <a:r>
              <a:rPr lang="it-IT" sz="1050" dirty="0">
                <a:solidFill>
                  <a:srgbClr val="261E6F"/>
                </a:solidFill>
              </a:rPr>
              <a:t>di verifica di apprendimento e compilare la scheda di valutazione della qualità entro le 72 ore dalla diretta webinar.</a:t>
            </a:r>
          </a:p>
          <a:p>
            <a:pPr algn="just"/>
            <a:r>
              <a:rPr lang="it-IT" sz="1050" b="1" dirty="0">
                <a:solidFill>
                  <a:srgbClr val="F79F00"/>
                </a:solidFill>
              </a:rPr>
              <a:t>Codice evento:</a:t>
            </a:r>
            <a:r>
              <a:rPr lang="it-IT" sz="1050" b="1" dirty="0">
                <a:solidFill>
                  <a:srgbClr val="261E6F"/>
                </a:solidFill>
              </a:rPr>
              <a:t> 758-325218 </a:t>
            </a:r>
            <a:r>
              <a:rPr lang="it-IT" sz="900" dirty="0">
                <a:solidFill>
                  <a:srgbClr val="261E6F"/>
                </a:solidFill>
              </a:rPr>
              <a:t>(23 Ottobre e 20 Novembre)</a:t>
            </a:r>
          </a:p>
          <a:p>
            <a:pPr algn="just"/>
            <a:r>
              <a:rPr lang="it-IT" sz="1050" b="1" dirty="0">
                <a:solidFill>
                  <a:srgbClr val="F79F00"/>
                </a:solidFill>
              </a:rPr>
              <a:t>Professioni e discipline accreditate</a:t>
            </a:r>
            <a:r>
              <a:rPr lang="it-IT" sz="1050" dirty="0">
                <a:solidFill>
                  <a:srgbClr val="F79F00"/>
                </a:solidFill>
              </a:rPr>
              <a:t>:</a:t>
            </a:r>
          </a:p>
          <a:p>
            <a:pPr algn="just"/>
            <a:r>
              <a:rPr lang="it-IT" sz="1050" b="1" spc="-20" dirty="0">
                <a:solidFill>
                  <a:srgbClr val="261E6F"/>
                </a:solidFill>
              </a:rPr>
              <a:t>Medico Chirurgo </a:t>
            </a:r>
            <a:r>
              <a:rPr lang="it-IT" sz="1050" spc="-20" dirty="0">
                <a:solidFill>
                  <a:srgbClr val="261E6F"/>
                </a:solidFill>
              </a:rPr>
              <a:t>–</a:t>
            </a:r>
            <a:r>
              <a:rPr lang="it-IT" sz="1050" b="1" spc="-20" dirty="0">
                <a:solidFill>
                  <a:srgbClr val="261E6F"/>
                </a:solidFill>
              </a:rPr>
              <a:t> </a:t>
            </a:r>
            <a:r>
              <a:rPr lang="it-IT" sz="900" spc="-20" dirty="0">
                <a:solidFill>
                  <a:srgbClr val="261E6F"/>
                </a:solidFill>
              </a:rPr>
              <a:t>allergologia ed immunologia clinica; anatomia patologica; anestesia e rianimazione; angiologia; audiologia e foniatria; biochimica clinica; cardiochirurgia; cardiologia; chirurgia generale; chirurgia maxillo-facciale; chirurgia pediatrica; chirurgia plastica e ricostruttiva; chirurgia toracica; chirurgia vascolare; continuità assistenziale; cure palliative; dermatologia e venereologia; direzione medica di presidio ospedaliero; ematologia; endocrinologia; epidemiologia; farmacologia e tossicologia clinica; gastroenterologia; genetica medica; geriatria; ginecologia e ostetricia; igiene degli alimenti e della nutrizione; igiene, epidemiologia e sanità pubblica; laboratorio di genetica medica; malattie dell'apparato respiratorio; malattie infettive; malattie metaboliche e diabetologia; medicina aeronautica e spaziale; medicina del lavoro e sicurezza degli ambienti di lavoro; medicina dello sport; medicina di comunità; medicina e chirurgia di accettazione e di urgenza; medicina fisica e riabilitazione; medicina generale (medici di famiglia); medicina interna; medicina legale; medicina nucleare; medicina termale; medicina trasfusionale; microbiologia e virologia; nefrologia; neonatologia; neurochirurgia; neurofisiopatologia; neurologia; neuropsichiatria infantile; neuroradiologia; oftalmologia; oncologia; organizzazione dei servizi sanitari di base; ortopedia e traumatologia; otorinolaringoiatria; patologia clinica (laboratorio di analisi chimico-cliniche e microbiologia); pediatria; pediatria (pediatri di libera scelta); psichiatria; psicoterapia; radiodiagnostica; radioterapia; reumatologia; scienza dell'alimentazione e dietetica; urologia. </a:t>
            </a:r>
            <a:r>
              <a:rPr lang="it-IT" sz="1050" b="1" spc="-20" dirty="0">
                <a:solidFill>
                  <a:srgbClr val="261E6F"/>
                </a:solidFill>
              </a:rPr>
              <a:t>Veterinario </a:t>
            </a:r>
            <a:r>
              <a:rPr lang="it-IT" sz="1050" spc="-20" dirty="0">
                <a:solidFill>
                  <a:srgbClr val="261E6F"/>
                </a:solidFill>
              </a:rPr>
              <a:t>– </a:t>
            </a:r>
            <a:r>
              <a:rPr lang="it-IT" sz="900" spc="-20" dirty="0">
                <a:solidFill>
                  <a:srgbClr val="261E6F"/>
                </a:solidFill>
              </a:rPr>
              <a:t>igiene degli allevamenti e delle produzioni zootecniche; igiene </a:t>
            </a:r>
            <a:r>
              <a:rPr lang="it-IT" sz="900" spc="-20" dirty="0" err="1">
                <a:solidFill>
                  <a:srgbClr val="261E6F"/>
                </a:solidFill>
              </a:rPr>
              <a:t>prod</a:t>
            </a:r>
            <a:r>
              <a:rPr lang="it-IT" sz="900" spc="-20" dirty="0">
                <a:solidFill>
                  <a:srgbClr val="261E6F"/>
                </a:solidFill>
              </a:rPr>
              <a:t>., </a:t>
            </a:r>
            <a:r>
              <a:rPr lang="it-IT" sz="900" spc="-20" dirty="0" err="1">
                <a:solidFill>
                  <a:srgbClr val="261E6F"/>
                </a:solidFill>
              </a:rPr>
              <a:t>trasf</a:t>
            </a:r>
            <a:r>
              <a:rPr lang="it-IT" sz="900" spc="-20" dirty="0">
                <a:solidFill>
                  <a:srgbClr val="261E6F"/>
                </a:solidFill>
              </a:rPr>
              <a:t>., commercial., </a:t>
            </a:r>
            <a:r>
              <a:rPr lang="it-IT" sz="900" spc="-20" dirty="0" err="1">
                <a:solidFill>
                  <a:srgbClr val="261E6F"/>
                </a:solidFill>
              </a:rPr>
              <a:t>conserv</a:t>
            </a:r>
            <a:r>
              <a:rPr lang="it-IT" sz="900" spc="-20" dirty="0">
                <a:solidFill>
                  <a:srgbClr val="261E6F"/>
                </a:solidFill>
              </a:rPr>
              <a:t>. e </a:t>
            </a:r>
            <a:r>
              <a:rPr lang="it-IT" sz="900" spc="-20" dirty="0" err="1">
                <a:solidFill>
                  <a:srgbClr val="261E6F"/>
                </a:solidFill>
              </a:rPr>
              <a:t>tras</a:t>
            </a:r>
            <a:r>
              <a:rPr lang="it-IT" sz="900" spc="-20" dirty="0">
                <a:solidFill>
                  <a:srgbClr val="261E6F"/>
                </a:solidFill>
              </a:rPr>
              <a:t>. alimenti di origine animale e derivati; sanità animale. </a:t>
            </a:r>
            <a:r>
              <a:rPr lang="it-IT" sz="1050" b="1" spc="-20" dirty="0">
                <a:solidFill>
                  <a:srgbClr val="261E6F"/>
                </a:solidFill>
              </a:rPr>
              <a:t>Odontoiatria</a:t>
            </a:r>
            <a:r>
              <a:rPr lang="it-IT" sz="900" b="1" spc="-20" dirty="0">
                <a:solidFill>
                  <a:srgbClr val="261E6F"/>
                </a:solidFill>
              </a:rPr>
              <a:t> – </a:t>
            </a:r>
            <a:r>
              <a:rPr lang="it-IT" sz="900" spc="-20" dirty="0">
                <a:solidFill>
                  <a:srgbClr val="261E6F"/>
                </a:solidFill>
              </a:rPr>
              <a:t>odontoiatra.</a:t>
            </a:r>
          </a:p>
          <a:p>
            <a:pPr algn="just"/>
            <a:r>
              <a:rPr lang="it-IT" sz="1050" b="1" dirty="0">
                <a:solidFill>
                  <a:srgbClr val="F79F00"/>
                </a:solidFill>
              </a:rPr>
              <a:t>Numero massimo di partecipanti: </a:t>
            </a:r>
            <a:r>
              <a:rPr lang="it-IT" sz="1050" dirty="0">
                <a:solidFill>
                  <a:srgbClr val="261E6F"/>
                </a:solidFill>
              </a:rPr>
              <a:t>20</a:t>
            </a:r>
          </a:p>
          <a:p>
            <a:pPr algn="just"/>
            <a:r>
              <a:rPr lang="it-IT" sz="1050" b="1" dirty="0">
                <a:solidFill>
                  <a:srgbClr val="F79F00"/>
                </a:solidFill>
              </a:rPr>
              <a:t>Ore formative: </a:t>
            </a:r>
            <a:r>
              <a:rPr lang="it-IT" sz="1050" dirty="0">
                <a:solidFill>
                  <a:srgbClr val="261E6F"/>
                </a:solidFill>
              </a:rPr>
              <a:t>14 </a:t>
            </a:r>
            <a:r>
              <a:rPr lang="it-IT" sz="900" dirty="0">
                <a:solidFill>
                  <a:srgbClr val="261E6F"/>
                </a:solidFill>
              </a:rPr>
              <a:t>(23 Ottobre e 20 Novembre)</a:t>
            </a:r>
          </a:p>
          <a:p>
            <a:pPr algn="just"/>
            <a:r>
              <a:rPr lang="it-IT" sz="1050" b="1" dirty="0">
                <a:solidFill>
                  <a:srgbClr val="F79F00"/>
                </a:solidFill>
              </a:rPr>
              <a:t>Obiettivo formativo</a:t>
            </a:r>
            <a:r>
              <a:rPr lang="it-IT" sz="1050" dirty="0">
                <a:solidFill>
                  <a:srgbClr val="F79F00"/>
                </a:solidFill>
              </a:rPr>
              <a:t>: </a:t>
            </a:r>
            <a:r>
              <a:rPr lang="it-IT" sz="1050" dirty="0">
                <a:solidFill>
                  <a:srgbClr val="261E6F"/>
                </a:solidFill>
              </a:rPr>
              <a:t>Documentazione clinica. Percorsi clinico-assistenziali diagnostici e riabilitativi, profili di assistenza – profili di cura</a:t>
            </a:r>
          </a:p>
          <a:p>
            <a:pPr algn="just"/>
            <a:r>
              <a:rPr lang="it-IT" sz="1050" b="1" dirty="0">
                <a:solidFill>
                  <a:srgbClr val="F79F00"/>
                </a:solidFill>
              </a:rPr>
              <a:t>Crediti assegnati: </a:t>
            </a:r>
            <a:r>
              <a:rPr lang="it-IT" sz="1050" dirty="0">
                <a:solidFill>
                  <a:srgbClr val="261E6F"/>
                </a:solidFill>
              </a:rPr>
              <a:t>21</a:t>
            </a:r>
          </a:p>
          <a:p>
            <a:pPr algn="just"/>
            <a:r>
              <a:rPr lang="it-IT" sz="1050" b="1" dirty="0">
                <a:solidFill>
                  <a:srgbClr val="F79F00"/>
                </a:solidFill>
              </a:rPr>
              <a:t>Quota iscrizione: </a:t>
            </a:r>
            <a:r>
              <a:rPr lang="it-IT" sz="1050" dirty="0">
                <a:solidFill>
                  <a:srgbClr val="261E6F"/>
                </a:solidFill>
              </a:rPr>
              <a:t>750,00 €</a:t>
            </a:r>
          </a:p>
          <a:p>
            <a:pPr algn="just"/>
            <a:endParaRPr lang="it-IT" sz="1050" dirty="0">
              <a:solidFill>
                <a:srgbClr val="261E6F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DC7C936-0C48-46EC-A237-035018ED47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1" b="40527"/>
          <a:stretch/>
        </p:blipFill>
        <p:spPr>
          <a:xfrm>
            <a:off x="3844377" y="8761800"/>
            <a:ext cx="1908429" cy="7286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D93C570-EDDF-41D4-BD33-A1A5685E09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7" b="-7389"/>
          <a:stretch/>
        </p:blipFill>
        <p:spPr>
          <a:xfrm>
            <a:off x="0" y="8680622"/>
            <a:ext cx="7559675" cy="263409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981706C-1A77-4054-B771-DCD85E17D5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59675" cy="1307592"/>
          </a:xfrm>
          <a:prstGeom prst="rect">
            <a:avLst/>
          </a:prstGeom>
        </p:spPr>
      </p:pic>
      <p:sp>
        <p:nvSpPr>
          <p:cNvPr id="12" name="Segnaposto piè di pagina 1">
            <a:extLst>
              <a:ext uri="{FF2B5EF4-FFF2-40B4-BE49-F238E27FC236}">
                <a16:creationId xmlns:a16="http://schemas.microsoft.com/office/drawing/2014/main" id="{D770F30F-48E2-4DBB-8D92-CF0BD75206B7}"/>
              </a:ext>
            </a:extLst>
          </p:cNvPr>
          <p:cNvSpPr txBox="1">
            <a:spLocks/>
          </p:cNvSpPr>
          <p:nvPr/>
        </p:nvSpPr>
        <p:spPr>
          <a:xfrm>
            <a:off x="1340065" y="8954742"/>
            <a:ext cx="299819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b="1" dirty="0"/>
              <a:t>Con il contributo non condizionato di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5A80E36-52D9-4879-A04E-F395E4030142}"/>
              </a:ext>
            </a:extLst>
          </p:cNvPr>
          <p:cNvSpPr/>
          <p:nvPr/>
        </p:nvSpPr>
        <p:spPr>
          <a:xfrm>
            <a:off x="3190875" y="653912"/>
            <a:ext cx="38825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2400" dirty="0">
                <a:ln w="0"/>
                <a:solidFill>
                  <a:srgbClr val="F7A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INFORMAZIONI GENERALI</a:t>
            </a:r>
          </a:p>
        </p:txBody>
      </p:sp>
    </p:spTree>
    <p:extLst>
      <p:ext uri="{BB962C8B-B14F-4D97-AF65-F5344CB8AC3E}">
        <p14:creationId xmlns:p14="http://schemas.microsoft.com/office/powerpoint/2010/main" val="2162007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1395</TotalTime>
  <Words>1357</Words>
  <Application>Microsoft Office PowerPoint</Application>
  <PresentationFormat>Personalizzato</PresentationFormat>
  <Paragraphs>235</Paragraphs>
  <Slides>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Ceconi</dc:creator>
  <cp:lastModifiedBy>Elena Lucchini - MICOM</cp:lastModifiedBy>
  <cp:revision>139</cp:revision>
  <cp:lastPrinted>2019-05-02T13:44:35Z</cp:lastPrinted>
  <dcterms:created xsi:type="dcterms:W3CDTF">2018-07-24T08:12:55Z</dcterms:created>
  <dcterms:modified xsi:type="dcterms:W3CDTF">2021-09-07T06:31:25Z</dcterms:modified>
</cp:coreProperties>
</file>